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1pPr>
    <a:lvl2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2pPr>
    <a:lvl3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3pPr>
    <a:lvl4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4pPr>
    <a:lvl5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5pPr>
    <a:lvl6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6pPr>
    <a:lvl7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7pPr>
    <a:lvl8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8pPr>
    <a:lvl9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4" d="100"/>
          <a:sy n="34"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065810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2387600" y="2298700"/>
            <a:ext cx="19621500" cy="4648200"/>
          </a:xfrm>
          <a:prstGeom prst="rect">
            <a:avLst/>
          </a:prstGeom>
        </p:spPr>
        <p:txBody>
          <a:bodyPr anchor="b"/>
          <a:lstStyle/>
          <a:p>
            <a:r>
              <a:t>Title Text</a:t>
            </a:r>
          </a:p>
        </p:txBody>
      </p:sp>
      <p:sp>
        <p:nvSpPr>
          <p:cNvPr id="12" name="Body Level One…"/>
          <p:cNvSpPr txBox="1">
            <a:spLocks noGrp="1"/>
          </p:cNvSpPr>
          <p:nvPr>
            <p:ph type="body" sz="quarter" idx="1"/>
          </p:nvPr>
        </p:nvSpPr>
        <p:spPr>
          <a:xfrm>
            <a:off x="2387600" y="7073900"/>
            <a:ext cx="19621500" cy="15875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2387600" y="8953500"/>
            <a:ext cx="19621500" cy="685800"/>
          </a:xfrm>
          <a:prstGeom prst="rect">
            <a:avLst/>
          </a:prstGeom>
        </p:spPr>
        <p:txBody>
          <a:bodyPr anchor="t">
            <a:spAutoFit/>
          </a:bodyPr>
          <a:lstStyle>
            <a:lvl1pPr marL="0" indent="0" algn="ctr">
              <a:spcBef>
                <a:spcPts val="0"/>
              </a:spcBef>
              <a:buSzTx/>
              <a:buNone/>
              <a:defRPr sz="3800" b="1">
                <a:latin typeface="Helvetica"/>
                <a:ea typeface="Helvetica"/>
                <a:cs typeface="Helvetica"/>
                <a:sym typeface="Helvetica"/>
              </a:defRPr>
            </a:lvl1pPr>
          </a:lstStyle>
          <a:p>
            <a:r>
              <a:t>–Johnny Appleseed</a:t>
            </a:r>
          </a:p>
        </p:txBody>
      </p:sp>
      <p:sp>
        <p:nvSpPr>
          <p:cNvPr id="94" name="“Type a quote here.”"/>
          <p:cNvSpPr txBox="1">
            <a:spLocks noGrp="1"/>
          </p:cNvSpPr>
          <p:nvPr>
            <p:ph type="body" sz="quarter" idx="14"/>
          </p:nvPr>
        </p:nvSpPr>
        <p:spPr>
          <a:xfrm>
            <a:off x="2387600" y="6007100"/>
            <a:ext cx="19621500" cy="952500"/>
          </a:xfrm>
          <a:prstGeom prst="rect">
            <a:avLst/>
          </a:prstGeom>
        </p:spPr>
        <p:txBody>
          <a:bodyPr>
            <a:spAutoFit/>
          </a:bodyPr>
          <a:lstStyle>
            <a:lvl1pPr marL="0" indent="0" algn="ctr">
              <a:spcBef>
                <a:spcPts val="3400"/>
              </a:spcBef>
              <a:buSzTx/>
              <a:buNone/>
              <a:defRPr sz="5600"/>
            </a:lvl1pPr>
          </a:lstStyle>
          <a:p>
            <a:r>
              <a:t>“Type a quote here.”</a:t>
            </a:r>
          </a:p>
        </p:txBody>
      </p:sp>
      <p:sp>
        <p:nvSpPr>
          <p:cNvPr id="95"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2933700" y="891704"/>
            <a:ext cx="18542000" cy="8318501"/>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2387600" y="9448800"/>
            <a:ext cx="19621500" cy="2006600"/>
          </a:xfrm>
          <a:prstGeom prst="rect">
            <a:avLst/>
          </a:prstGeom>
        </p:spPr>
        <p:txBody>
          <a:bodyPr anchor="b"/>
          <a:lstStyle/>
          <a:p>
            <a:r>
              <a:t>Title Text</a:t>
            </a:r>
          </a:p>
        </p:txBody>
      </p:sp>
      <p:sp>
        <p:nvSpPr>
          <p:cNvPr id="22" name="Body Level One…"/>
          <p:cNvSpPr txBox="1">
            <a:spLocks noGrp="1"/>
          </p:cNvSpPr>
          <p:nvPr>
            <p:ph type="body" sz="quarter" idx="1"/>
          </p:nvPr>
        </p:nvSpPr>
        <p:spPr>
          <a:xfrm>
            <a:off x="2387600" y="11518900"/>
            <a:ext cx="19621500" cy="17145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2387600" y="4533900"/>
            <a:ext cx="19621500" cy="4648200"/>
          </a:xfrm>
          <a:prstGeom prst="rect">
            <a:avLst/>
          </a:prstGeom>
        </p:spPr>
        <p:txBody>
          <a:bodyPr/>
          <a:lstStyle/>
          <a:p>
            <a:r>
              <a:t>Title Text</a:t>
            </a:r>
          </a:p>
        </p:txBody>
      </p:sp>
      <p:sp>
        <p:nvSpPr>
          <p:cNvPr id="31"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12496800" y="1068296"/>
            <a:ext cx="10223500" cy="11595101"/>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1790700" y="1066800"/>
            <a:ext cx="10007600" cy="5626100"/>
          </a:xfrm>
          <a:prstGeom prst="rect">
            <a:avLst/>
          </a:prstGeom>
        </p:spPr>
        <p:txBody>
          <a:bodyPr anchor="b"/>
          <a:lstStyle>
            <a:lvl1pPr>
              <a:defRPr sz="8400"/>
            </a:lvl1pPr>
          </a:lstStyle>
          <a:p>
            <a:r>
              <a:t>Title Text</a:t>
            </a:r>
          </a:p>
        </p:txBody>
      </p:sp>
      <p:sp>
        <p:nvSpPr>
          <p:cNvPr id="40" name="Body Level One…"/>
          <p:cNvSpPr txBox="1">
            <a:spLocks noGrp="1"/>
          </p:cNvSpPr>
          <p:nvPr>
            <p:ph type="body" sz="quarter" idx="1"/>
          </p:nvPr>
        </p:nvSpPr>
        <p:spPr>
          <a:xfrm>
            <a:off x="1790700" y="7035800"/>
            <a:ext cx="10007600" cy="56261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12598400" y="3641951"/>
            <a:ext cx="10007600" cy="8851901"/>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1790700" y="3644900"/>
            <a:ext cx="10007600" cy="8839200"/>
          </a:xfrm>
          <a:prstGeom prst="rect">
            <a:avLst/>
          </a:prstGeom>
        </p:spPr>
        <p:txBody>
          <a:bodyPr/>
          <a:lstStyle>
            <a:lvl1pPr marL="431800" indent="-431800">
              <a:spcBef>
                <a:spcPts val="5300"/>
              </a:spcBef>
              <a:defRPr sz="3800"/>
            </a:lvl1pPr>
            <a:lvl2pPr marL="863600" indent="-431800">
              <a:spcBef>
                <a:spcPts val="5300"/>
              </a:spcBef>
              <a:defRPr sz="3800"/>
            </a:lvl2pPr>
            <a:lvl3pPr marL="1295400" indent="-431800">
              <a:spcBef>
                <a:spcPts val="5300"/>
              </a:spcBef>
              <a:defRPr sz="3800"/>
            </a:lvl3pPr>
            <a:lvl4pPr marL="1727200" indent="-431800">
              <a:spcBef>
                <a:spcPts val="5300"/>
              </a:spcBef>
              <a:defRPr sz="3800"/>
            </a:lvl4pPr>
            <a:lvl5pPr marL="2159000" indent="-431800">
              <a:spcBef>
                <a:spcPts val="53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1790700" y="1790700"/>
            <a:ext cx="20815300"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12496800" y="7162800"/>
            <a:ext cx="10185400" cy="54864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12496800" y="1066800"/>
            <a:ext cx="10185400" cy="54864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1701800" y="1071716"/>
            <a:ext cx="10185400" cy="11582401"/>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xfrm>
            <a:off x="11955253" y="13004800"/>
            <a:ext cx="453238" cy="4699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790700" y="571500"/>
            <a:ext cx="20815300" cy="2984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1790700" y="3644900"/>
            <a:ext cx="20815300" cy="88392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5253" y="13004799"/>
            <a:ext cx="453238" cy="469901"/>
          </a:xfrm>
          <a:prstGeom prst="rect">
            <a:avLst/>
          </a:prstGeom>
          <a:ln w="12700">
            <a:miter lim="400000"/>
          </a:ln>
        </p:spPr>
        <p:txBody>
          <a:bodyPr wrap="none" lIns="50800" tIns="50800" rIns="50800" bIns="50800" anchor="b">
            <a:spAutoFit/>
          </a:bodyPr>
          <a:lstStyle>
            <a:lvl1pPr>
              <a:defRPr sz="24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mn-lt"/>
          <a:ea typeface="+mn-ea"/>
          <a:cs typeface="+mn-cs"/>
          <a:sym typeface="Helvetica Light"/>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mn-lt"/>
          <a:ea typeface="+mn-ea"/>
          <a:cs typeface="+mn-cs"/>
          <a:sym typeface="Helvetica Light"/>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mn-lt"/>
          <a:ea typeface="+mn-ea"/>
          <a:cs typeface="+mn-cs"/>
          <a:sym typeface="Helvetica Light"/>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mn-lt"/>
          <a:ea typeface="+mn-ea"/>
          <a:cs typeface="+mn-cs"/>
          <a:sym typeface="Helvetica Light"/>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mn-lt"/>
          <a:ea typeface="+mn-ea"/>
          <a:cs typeface="+mn-cs"/>
          <a:sym typeface="Helvetica Light"/>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mn-lt"/>
          <a:ea typeface="+mn-ea"/>
          <a:cs typeface="+mn-cs"/>
          <a:sym typeface="Helvetica Light"/>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mn-lt"/>
          <a:ea typeface="+mn-ea"/>
          <a:cs typeface="+mn-cs"/>
          <a:sym typeface="Helvetica Light"/>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mn-lt"/>
          <a:ea typeface="+mn-ea"/>
          <a:cs typeface="+mn-cs"/>
          <a:sym typeface="Helvetica Light"/>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FFFFFF"/>
          </a:solidFill>
          <a:uFillTx/>
          <a:latin typeface="+mn-lt"/>
          <a:ea typeface="+mn-ea"/>
          <a:cs typeface="+mn-cs"/>
          <a:sym typeface="Helvetica Light"/>
        </a:defRPr>
      </a:lvl9pPr>
    </p:titleStyle>
    <p:bodyStyle>
      <a:lvl1pPr marL="609600" marR="0" indent="-6096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FFFFFF"/>
          </a:solidFill>
          <a:uFillTx/>
          <a:latin typeface="+mn-lt"/>
          <a:ea typeface="+mn-ea"/>
          <a:cs typeface="+mn-cs"/>
          <a:sym typeface="Helvetica Light"/>
        </a:defRPr>
      </a:lvl1pPr>
      <a:lvl2pPr marL="1219200" marR="0" indent="-6096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FFFFFF"/>
          </a:solidFill>
          <a:uFillTx/>
          <a:latin typeface="+mn-lt"/>
          <a:ea typeface="+mn-ea"/>
          <a:cs typeface="+mn-cs"/>
          <a:sym typeface="Helvetica Light"/>
        </a:defRPr>
      </a:lvl2pPr>
      <a:lvl3pPr marL="1828800" marR="0" indent="-6096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FFFFFF"/>
          </a:solidFill>
          <a:uFillTx/>
          <a:latin typeface="+mn-lt"/>
          <a:ea typeface="+mn-ea"/>
          <a:cs typeface="+mn-cs"/>
          <a:sym typeface="Helvetica Light"/>
        </a:defRPr>
      </a:lvl3pPr>
      <a:lvl4pPr marL="2438400" marR="0" indent="-6096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FFFFFF"/>
          </a:solidFill>
          <a:uFillTx/>
          <a:latin typeface="+mn-lt"/>
          <a:ea typeface="+mn-ea"/>
          <a:cs typeface="+mn-cs"/>
          <a:sym typeface="Helvetica Light"/>
        </a:defRPr>
      </a:lvl4pPr>
      <a:lvl5pPr marL="3048000" marR="0" indent="-6096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FFFFFF"/>
          </a:solidFill>
          <a:uFillTx/>
          <a:latin typeface="+mn-lt"/>
          <a:ea typeface="+mn-ea"/>
          <a:cs typeface="+mn-cs"/>
          <a:sym typeface="Helvetica Light"/>
        </a:defRPr>
      </a:lvl5pPr>
      <a:lvl6pPr marL="3657600" marR="0" indent="-6096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FFFFFF"/>
          </a:solidFill>
          <a:uFillTx/>
          <a:latin typeface="+mn-lt"/>
          <a:ea typeface="+mn-ea"/>
          <a:cs typeface="+mn-cs"/>
          <a:sym typeface="Helvetica Light"/>
        </a:defRPr>
      </a:lvl6pPr>
      <a:lvl7pPr marL="4267200" marR="0" indent="-6096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FFFFFF"/>
          </a:solidFill>
          <a:uFillTx/>
          <a:latin typeface="+mn-lt"/>
          <a:ea typeface="+mn-ea"/>
          <a:cs typeface="+mn-cs"/>
          <a:sym typeface="Helvetica Light"/>
        </a:defRPr>
      </a:lvl7pPr>
      <a:lvl8pPr marL="4876800" marR="0" indent="-6096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FFFFFF"/>
          </a:solidFill>
          <a:uFillTx/>
          <a:latin typeface="+mn-lt"/>
          <a:ea typeface="+mn-ea"/>
          <a:cs typeface="+mn-cs"/>
          <a:sym typeface="Helvetica Light"/>
        </a:defRPr>
      </a:lvl8pPr>
      <a:lvl9pPr marL="5486400" marR="0" indent="-6096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XV6 Installation and Execution"/>
          <p:cNvSpPr txBox="1">
            <a:spLocks noGrp="1"/>
          </p:cNvSpPr>
          <p:nvPr>
            <p:ph type="ctrTitle"/>
          </p:nvPr>
        </p:nvSpPr>
        <p:spPr>
          <a:prstGeom prst="rect">
            <a:avLst/>
          </a:prstGeom>
        </p:spPr>
        <p:txBody>
          <a:bodyPr/>
          <a:lstStyle/>
          <a:p>
            <a:r>
              <a:t>XV6 Installation and Execution</a:t>
            </a:r>
          </a:p>
        </p:txBody>
      </p:sp>
      <p:sp>
        <p:nvSpPr>
          <p:cNvPr id="3" name="Text Placeholder 2">
            <a:extLst>
              <a:ext uri="{FF2B5EF4-FFF2-40B4-BE49-F238E27FC236}">
                <a16:creationId xmlns:a16="http://schemas.microsoft.com/office/drawing/2014/main" id="{53CCDD53-6073-4770-936A-85E9B64471C3}"/>
              </a:ext>
            </a:extLst>
          </p:cNvPr>
          <p:cNvSpPr>
            <a:spLocks noGrp="1"/>
          </p:cNvSpPr>
          <p:nvPr>
            <p:ph type="body" sz="quarter" idx="1"/>
          </p:nvPr>
        </p:nvSpPr>
        <p:spPr/>
        <p:txBody>
          <a:bodyPr/>
          <a:lstStyle/>
          <a:p>
            <a:endParaRPr lang="en-IN"/>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 name="xv6_installation_4Aug2018_log9.png" descr="xv6_installation_4Aug2018_log9.png"/>
          <p:cNvPicPr>
            <a:picLocks noGrp="1" noChangeAspect="1"/>
          </p:cNvPicPr>
          <p:nvPr>
            <p:ph type="pic" idx="13"/>
          </p:nvPr>
        </p:nvPicPr>
        <p:blipFill rotWithShape="1">
          <a:blip r:embed="rId3">
            <a:extLst/>
          </a:blip>
          <a:srcRect b="4786"/>
          <a:stretch/>
        </p:blipFill>
        <p:spPr>
          <a:xfrm>
            <a:off x="0" y="0"/>
            <a:ext cx="24384000" cy="13059508"/>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Commands Used:…"/>
          <p:cNvSpPr txBox="1">
            <a:spLocks noGrp="1"/>
          </p:cNvSpPr>
          <p:nvPr>
            <p:ph type="ctrTitle"/>
          </p:nvPr>
        </p:nvSpPr>
        <p:spPr>
          <a:prstGeom prst="rect">
            <a:avLst/>
          </a:prstGeom>
        </p:spPr>
        <p:txBody>
          <a:bodyPr anchor="t"/>
          <a:lstStyle/>
          <a:p>
            <a:r>
              <a:t>Commands Used:</a:t>
            </a:r>
          </a:p>
          <a:p>
            <a:r>
              <a:t>QEMU=qemu-system-x86_64</a:t>
            </a:r>
          </a:p>
        </p:txBody>
      </p:sp>
      <p:sp>
        <p:nvSpPr>
          <p:cNvPr id="145" name="Function:…"/>
          <p:cNvSpPr txBox="1">
            <a:spLocks noGrp="1"/>
          </p:cNvSpPr>
          <p:nvPr>
            <p:ph type="subTitle" sz="half" idx="1"/>
          </p:nvPr>
        </p:nvSpPr>
        <p:spPr>
          <a:xfrm>
            <a:off x="2387600" y="7073900"/>
            <a:ext cx="19621500" cy="3911678"/>
          </a:xfrm>
          <a:prstGeom prst="rect">
            <a:avLst/>
          </a:prstGeom>
        </p:spPr>
        <p:txBody>
          <a:bodyPr/>
          <a:lstStyle/>
          <a:p>
            <a:r>
              <a:t>Function:</a:t>
            </a:r>
          </a:p>
          <a:p>
            <a:r>
              <a:t>To allow make function to run on qemu in the 64 bit based Operating Systems this command has to be executed.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xv6_installation_4Aug2018_log11.png" descr="xv6_installation_4Aug2018_log11.png"/>
          <p:cNvPicPr>
            <a:picLocks noGrp="1" noChangeAspect="1"/>
          </p:cNvPicPr>
          <p:nvPr>
            <p:ph type="pic" idx="13"/>
          </p:nvPr>
        </p:nvPicPr>
        <p:blipFill rotWithShape="1">
          <a:blip r:embed="rId2">
            <a:extLst/>
          </a:blip>
          <a:srcRect b="4786"/>
          <a:stretch/>
        </p:blipFill>
        <p:spPr>
          <a:xfrm>
            <a:off x="0" y="0"/>
            <a:ext cx="24384000" cy="13059508"/>
          </a:xfrm>
          <a:prstGeom prst="rect">
            <a:avLst/>
          </a:prstGeom>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Commands Used:…"/>
          <p:cNvSpPr txBox="1">
            <a:spLocks noGrp="1"/>
          </p:cNvSpPr>
          <p:nvPr>
            <p:ph type="ctrTitle"/>
          </p:nvPr>
        </p:nvSpPr>
        <p:spPr>
          <a:prstGeom prst="rect">
            <a:avLst/>
          </a:prstGeom>
        </p:spPr>
        <p:txBody>
          <a:bodyPr anchor="t"/>
          <a:lstStyle/>
          <a:p>
            <a:r>
              <a:t>Commands Used:</a:t>
            </a:r>
          </a:p>
          <a:p>
            <a:r>
              <a:t>sudo apt install make</a:t>
            </a:r>
          </a:p>
        </p:txBody>
      </p:sp>
      <p:sp>
        <p:nvSpPr>
          <p:cNvPr id="150" name="Function:…"/>
          <p:cNvSpPr txBox="1">
            <a:spLocks noGrp="1"/>
          </p:cNvSpPr>
          <p:nvPr>
            <p:ph type="subTitle" sz="half" idx="1"/>
          </p:nvPr>
        </p:nvSpPr>
        <p:spPr>
          <a:xfrm>
            <a:off x="2387600" y="7073900"/>
            <a:ext cx="19621500" cy="3911678"/>
          </a:xfrm>
          <a:prstGeom prst="rect">
            <a:avLst/>
          </a:prstGeom>
        </p:spPr>
        <p:txBody>
          <a:bodyPr/>
          <a:lstStyle/>
          <a:p>
            <a:r>
              <a:t>Function:</a:t>
            </a:r>
          </a:p>
          <a:p>
            <a:r>
              <a:t>To download and install the libraries necessary for the make function call</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2" name="xv6_installation_4Aug2018_log11.png" descr="xv6_installation_4Aug2018_log11.png"/>
          <p:cNvPicPr>
            <a:picLocks noGrp="1" noChangeAspect="1"/>
          </p:cNvPicPr>
          <p:nvPr>
            <p:ph type="pic" idx="13"/>
          </p:nvPr>
        </p:nvPicPr>
        <p:blipFill rotWithShape="1">
          <a:blip r:embed="rId2">
            <a:extLst/>
          </a:blip>
          <a:srcRect b="5128"/>
          <a:stretch/>
        </p:blipFill>
        <p:spPr>
          <a:xfrm>
            <a:off x="0" y="0"/>
            <a:ext cx="24384000" cy="13012615"/>
          </a:xfrm>
          <a:prstGeom prst="rect">
            <a:avLst/>
          </a:prstGeom>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Commands Used:…"/>
          <p:cNvSpPr txBox="1">
            <a:spLocks noGrp="1"/>
          </p:cNvSpPr>
          <p:nvPr>
            <p:ph type="ctrTitle"/>
          </p:nvPr>
        </p:nvSpPr>
        <p:spPr>
          <a:xfrm>
            <a:off x="2387600" y="502826"/>
            <a:ext cx="19621500" cy="6444074"/>
          </a:xfrm>
          <a:prstGeom prst="rect">
            <a:avLst/>
          </a:prstGeom>
        </p:spPr>
        <p:txBody>
          <a:bodyPr anchor="t"/>
          <a:lstStyle/>
          <a:p>
            <a:pPr defTabSz="759459">
              <a:defRPr sz="10304"/>
            </a:pPr>
            <a:r>
              <a:t>Commands Used:</a:t>
            </a:r>
          </a:p>
          <a:p>
            <a:pPr defTabSz="759459">
              <a:defRPr sz="10304"/>
            </a:pPr>
            <a:r>
              <a:t>cd xv6-public</a:t>
            </a:r>
          </a:p>
          <a:p>
            <a:pPr defTabSz="759459">
              <a:defRPr sz="10304"/>
            </a:pPr>
            <a:r>
              <a:t>make</a:t>
            </a:r>
          </a:p>
          <a:p>
            <a:pPr defTabSz="759459">
              <a:defRPr sz="10304"/>
            </a:pPr>
            <a:r>
              <a:t>make qemu-nox</a:t>
            </a:r>
          </a:p>
        </p:txBody>
      </p:sp>
      <p:sp>
        <p:nvSpPr>
          <p:cNvPr id="155" name="Function:…"/>
          <p:cNvSpPr txBox="1">
            <a:spLocks noGrp="1"/>
          </p:cNvSpPr>
          <p:nvPr>
            <p:ph type="subTitle" sz="half" idx="1"/>
          </p:nvPr>
        </p:nvSpPr>
        <p:spPr>
          <a:xfrm>
            <a:off x="2387600" y="7073900"/>
            <a:ext cx="19621500" cy="6444074"/>
          </a:xfrm>
          <a:prstGeom prst="rect">
            <a:avLst/>
          </a:prstGeom>
        </p:spPr>
        <p:txBody>
          <a:bodyPr/>
          <a:lstStyle/>
          <a:p>
            <a:r>
              <a:t>Function:</a:t>
            </a:r>
          </a:p>
          <a:p>
            <a:r>
              <a:t>cd xv6-public changes directory to xv6-public where make can be executed</a:t>
            </a:r>
          </a:p>
          <a:p>
            <a:r>
              <a:t>make is a utility for building and maintaining groups of programs (and other types of files) from source code</a:t>
            </a:r>
          </a:p>
          <a:p>
            <a:r>
              <a:t>make qemu builds the xv6 files on top of qemu emulator from the xv6-public directory and adding nox doesn’t allow the program to open a separate qemu console window</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 name="xv6_run_6Aug2018_log1.png" descr="xv6_run_6Aug2018_log1.png"/>
          <p:cNvPicPr>
            <a:picLocks noGrp="1" noChangeAspect="1"/>
          </p:cNvPicPr>
          <p:nvPr>
            <p:ph type="pic" idx="13"/>
          </p:nvPr>
        </p:nvPicPr>
        <p:blipFill rotWithShape="1">
          <a:blip r:embed="rId2">
            <a:extLst/>
          </a:blip>
          <a:srcRect b="3292"/>
          <a:stretch/>
        </p:blipFill>
        <p:spPr>
          <a:xfrm>
            <a:off x="0" y="316523"/>
            <a:ext cx="24384000" cy="13082954"/>
          </a:xfrm>
          <a:prstGeom prst="rect">
            <a:avLst/>
          </a:prstGeom>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Running XV6 in the Ubuntu terminal"/>
          <p:cNvSpPr txBox="1">
            <a:spLocks noGrp="1"/>
          </p:cNvSpPr>
          <p:nvPr>
            <p:ph type="title"/>
          </p:nvPr>
        </p:nvSpPr>
        <p:spPr>
          <a:prstGeom prst="rect">
            <a:avLst/>
          </a:prstGeom>
        </p:spPr>
        <p:txBody>
          <a:bodyPr/>
          <a:lstStyle/>
          <a:p>
            <a:r>
              <a:t>Running XV6 in the Ubuntu terminal</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Commands Used:…"/>
          <p:cNvSpPr txBox="1">
            <a:spLocks noGrp="1"/>
          </p:cNvSpPr>
          <p:nvPr>
            <p:ph type="ctrTitle"/>
          </p:nvPr>
        </p:nvSpPr>
        <p:spPr>
          <a:xfrm>
            <a:off x="2387600" y="408582"/>
            <a:ext cx="19621500" cy="6538318"/>
          </a:xfrm>
          <a:prstGeom prst="rect">
            <a:avLst/>
          </a:prstGeom>
        </p:spPr>
        <p:txBody>
          <a:bodyPr anchor="ctr"/>
          <a:lstStyle/>
          <a:p>
            <a:pPr defTabSz="619125">
              <a:defRPr sz="8400"/>
            </a:pPr>
            <a:r>
              <a:t>Commands Used:</a:t>
            </a:r>
          </a:p>
          <a:p>
            <a:pPr defTabSz="619125">
              <a:defRPr sz="8400"/>
            </a:pPr>
            <a:r>
              <a:t>ls</a:t>
            </a:r>
          </a:p>
          <a:p>
            <a:pPr defTabSz="619125">
              <a:defRPr sz="8400"/>
            </a:pPr>
            <a:r>
              <a:t>echo &lt;</a:t>
            </a:r>
            <a:r>
              <a:rPr i="1">
                <a:latin typeface="Helvetica"/>
                <a:ea typeface="Helvetica"/>
                <a:cs typeface="Helvetica"/>
                <a:sym typeface="Helvetica"/>
              </a:rPr>
              <a:t>Statement</a:t>
            </a:r>
            <a:r>
              <a:t>&gt;</a:t>
            </a:r>
          </a:p>
          <a:p>
            <a:pPr defTabSz="619125">
              <a:defRPr sz="8400"/>
            </a:pPr>
            <a:r>
              <a:t>wc README</a:t>
            </a:r>
          </a:p>
        </p:txBody>
      </p:sp>
      <p:sp>
        <p:nvSpPr>
          <p:cNvPr id="162" name="Function:…"/>
          <p:cNvSpPr txBox="1">
            <a:spLocks noGrp="1"/>
          </p:cNvSpPr>
          <p:nvPr>
            <p:ph type="subTitle" sz="half" idx="1"/>
          </p:nvPr>
        </p:nvSpPr>
        <p:spPr>
          <a:xfrm>
            <a:off x="2387600" y="7073900"/>
            <a:ext cx="19621500" cy="3911678"/>
          </a:xfrm>
          <a:prstGeom prst="rect">
            <a:avLst/>
          </a:prstGeom>
        </p:spPr>
        <p:txBody>
          <a:bodyPr/>
          <a:lstStyle/>
          <a:p>
            <a:r>
              <a:t>Function:</a:t>
            </a:r>
          </a:p>
          <a:p>
            <a:r>
              <a:t>List all the directories in the present working directory</a:t>
            </a:r>
          </a:p>
          <a:p>
            <a:r>
              <a:t>echo outputs the statement entered along with echo command</a:t>
            </a:r>
          </a:p>
          <a:p>
            <a:r>
              <a:t>wc outputs the line count, word count and character count of the README file present in xv6</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xv6_run_6Aug2018_log1.png" descr="xv6_run_6Aug2018_log1.png"/>
          <p:cNvPicPr>
            <a:picLocks noGrp="1" noChangeAspect="1"/>
          </p:cNvPicPr>
          <p:nvPr>
            <p:ph type="pic" idx="13"/>
          </p:nvPr>
        </p:nvPicPr>
        <p:blipFill rotWithShape="1">
          <a:blip r:embed="rId2">
            <a:extLst/>
          </a:blip>
          <a:srcRect b="3932"/>
          <a:stretch/>
        </p:blipFill>
        <p:spPr>
          <a:xfrm>
            <a:off x="0" y="0"/>
            <a:ext cx="24384000" cy="13176738"/>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Hurdles faced during Installation of XV6 and QEMU"/>
          <p:cNvSpPr txBox="1">
            <a:spLocks noGrp="1"/>
          </p:cNvSpPr>
          <p:nvPr>
            <p:ph type="title"/>
          </p:nvPr>
        </p:nvSpPr>
        <p:spPr>
          <a:prstGeom prst="rect">
            <a:avLst/>
          </a:prstGeom>
        </p:spPr>
        <p:txBody>
          <a:bodyPr/>
          <a:lstStyle/>
          <a:p>
            <a:r>
              <a:t>Hurdles faced during Installation of XV6 and QEMU</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Commands Used:…"/>
          <p:cNvSpPr txBox="1">
            <a:spLocks noGrp="1"/>
          </p:cNvSpPr>
          <p:nvPr>
            <p:ph type="ctrTitle"/>
          </p:nvPr>
        </p:nvSpPr>
        <p:spPr>
          <a:xfrm>
            <a:off x="2387600" y="408582"/>
            <a:ext cx="19621500" cy="6538318"/>
          </a:xfrm>
          <a:prstGeom prst="rect">
            <a:avLst/>
          </a:prstGeom>
        </p:spPr>
        <p:txBody>
          <a:bodyPr anchor="ctr"/>
          <a:lstStyle/>
          <a:p>
            <a:r>
              <a:t>Commands Used:</a:t>
            </a:r>
          </a:p>
          <a:p>
            <a:r>
              <a:t>mkdir &lt;</a:t>
            </a:r>
            <a:r>
              <a:rPr i="1">
                <a:latin typeface="Helvetica"/>
                <a:ea typeface="Helvetica"/>
                <a:cs typeface="Helvetica"/>
                <a:sym typeface="Helvetica"/>
              </a:rPr>
              <a:t>folder_name</a:t>
            </a:r>
            <a:r>
              <a:t>&gt;</a:t>
            </a:r>
          </a:p>
          <a:p>
            <a:r>
              <a:t>usertests</a:t>
            </a:r>
          </a:p>
        </p:txBody>
      </p:sp>
      <p:sp>
        <p:nvSpPr>
          <p:cNvPr id="167" name="Function:…"/>
          <p:cNvSpPr txBox="1">
            <a:spLocks noGrp="1"/>
          </p:cNvSpPr>
          <p:nvPr>
            <p:ph type="subTitle" sz="half" idx="1"/>
          </p:nvPr>
        </p:nvSpPr>
        <p:spPr>
          <a:xfrm>
            <a:off x="2387600" y="7073900"/>
            <a:ext cx="19621500" cy="6538318"/>
          </a:xfrm>
          <a:prstGeom prst="rect">
            <a:avLst/>
          </a:prstGeom>
        </p:spPr>
        <p:txBody>
          <a:bodyPr/>
          <a:lstStyle/>
          <a:p>
            <a:r>
              <a:t>Function:</a:t>
            </a:r>
          </a:p>
          <a:p>
            <a:r>
              <a:t>mkdir makes a new folder/directory in the present working directory of given name</a:t>
            </a:r>
          </a:p>
          <a:p>
            <a:r>
              <a:t>usertests runs and tests various processes belonging to both the kernel and the user and saves the report in the xv6-public directory</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9" name="xv6_run_6Aug2018_log3.png" descr="xv6_run_6Aug2018_log3.png"/>
          <p:cNvPicPr>
            <a:picLocks noGrp="1" noChangeAspect="1"/>
          </p:cNvPicPr>
          <p:nvPr>
            <p:ph type="pic" idx="13"/>
          </p:nvPr>
        </p:nvPicPr>
        <p:blipFill rotWithShape="1">
          <a:blip r:embed="rId2">
            <a:extLst/>
          </a:blip>
          <a:srcRect b="3932"/>
          <a:stretch/>
        </p:blipFill>
        <p:spPr>
          <a:xfrm>
            <a:off x="0" y="0"/>
            <a:ext cx="24384000" cy="13176738"/>
          </a:xfrm>
          <a:prstGeom prst="rect">
            <a:avLst/>
          </a:prstGeom>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Commands Used:…"/>
          <p:cNvSpPr txBox="1">
            <a:spLocks noGrp="1"/>
          </p:cNvSpPr>
          <p:nvPr>
            <p:ph type="ctrTitle"/>
          </p:nvPr>
        </p:nvSpPr>
        <p:spPr>
          <a:xfrm>
            <a:off x="2387600" y="408582"/>
            <a:ext cx="19621500" cy="6538318"/>
          </a:xfrm>
          <a:prstGeom prst="rect">
            <a:avLst/>
          </a:prstGeom>
        </p:spPr>
        <p:txBody>
          <a:bodyPr anchor="ctr"/>
          <a:lstStyle/>
          <a:p>
            <a:r>
              <a:t>Commands Used:</a:t>
            </a:r>
          </a:p>
          <a:p>
            <a:r>
              <a:t>cat README</a:t>
            </a:r>
          </a:p>
        </p:txBody>
      </p:sp>
      <p:sp>
        <p:nvSpPr>
          <p:cNvPr id="172" name="Function:…"/>
          <p:cNvSpPr txBox="1">
            <a:spLocks noGrp="1"/>
          </p:cNvSpPr>
          <p:nvPr>
            <p:ph type="subTitle" sz="quarter" idx="1"/>
          </p:nvPr>
        </p:nvSpPr>
        <p:spPr>
          <a:xfrm>
            <a:off x="2387600" y="7073900"/>
            <a:ext cx="19621500" cy="2905419"/>
          </a:xfrm>
          <a:prstGeom prst="rect">
            <a:avLst/>
          </a:prstGeom>
        </p:spPr>
        <p:txBody>
          <a:bodyPr/>
          <a:lstStyle/>
          <a:p>
            <a:r>
              <a:t>Function:</a:t>
            </a:r>
          </a:p>
          <a:p>
            <a:r>
              <a:t>cat function reads the file sequentially (here: README ) and outputs the contents of the file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Commands Used:…"/>
          <p:cNvSpPr txBox="1">
            <a:spLocks noGrp="1"/>
          </p:cNvSpPr>
          <p:nvPr>
            <p:ph type="ctrTitle"/>
          </p:nvPr>
        </p:nvSpPr>
        <p:spPr>
          <a:prstGeom prst="rect">
            <a:avLst/>
          </a:prstGeom>
        </p:spPr>
        <p:txBody>
          <a:bodyPr anchor="t"/>
          <a:lstStyle/>
          <a:p>
            <a:r>
              <a:t>Commands Used:</a:t>
            </a:r>
          </a:p>
          <a:p>
            <a:r>
              <a:t>sudo apt-get update</a:t>
            </a:r>
          </a:p>
        </p:txBody>
      </p:sp>
      <p:sp>
        <p:nvSpPr>
          <p:cNvPr id="125" name="Function:…"/>
          <p:cNvSpPr txBox="1">
            <a:spLocks noGrp="1"/>
          </p:cNvSpPr>
          <p:nvPr>
            <p:ph type="subTitle" sz="half" idx="1"/>
          </p:nvPr>
        </p:nvSpPr>
        <p:spPr>
          <a:xfrm>
            <a:off x="2387600" y="7073900"/>
            <a:ext cx="19621500" cy="3980866"/>
          </a:xfrm>
          <a:prstGeom prst="rect">
            <a:avLst/>
          </a:prstGeom>
        </p:spPr>
        <p:txBody>
          <a:bodyPr/>
          <a:lstStyle/>
          <a:p>
            <a:r>
              <a:t>Function:</a:t>
            </a:r>
          </a:p>
          <a:p>
            <a:r>
              <a:t>To download and install the latest updates for Ubuntu</a:t>
            </a:r>
          </a:p>
          <a:p>
            <a:r>
              <a:t>(sudo - super user do, apt-get - package to search online and install the libraries for the specified tools/utilities)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7" name="xv6_installation_4Aug2018_log3.png" descr="xv6_installation_4Aug2018_log3.png"/>
          <p:cNvPicPr>
            <a:picLocks noGrp="1" noChangeAspect="1"/>
          </p:cNvPicPr>
          <p:nvPr>
            <p:ph type="pic" idx="13"/>
          </p:nvPr>
        </p:nvPicPr>
        <p:blipFill rotWithShape="1">
          <a:blip r:embed="rId2">
            <a:extLst/>
          </a:blip>
          <a:srcRect b="5299"/>
          <a:stretch/>
        </p:blipFill>
        <p:spPr>
          <a:xfrm>
            <a:off x="0" y="0"/>
            <a:ext cx="24384000" cy="12989169"/>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ommands Used:…"/>
          <p:cNvSpPr txBox="1">
            <a:spLocks noGrp="1"/>
          </p:cNvSpPr>
          <p:nvPr>
            <p:ph type="ctrTitle"/>
          </p:nvPr>
        </p:nvSpPr>
        <p:spPr>
          <a:prstGeom prst="rect">
            <a:avLst/>
          </a:prstGeom>
        </p:spPr>
        <p:txBody>
          <a:bodyPr anchor="t"/>
          <a:lstStyle/>
          <a:p>
            <a:pPr defTabSz="759459">
              <a:defRPr sz="10304"/>
            </a:pPr>
            <a:r>
              <a:t>Commands Used:</a:t>
            </a:r>
          </a:p>
          <a:p>
            <a:pPr defTabSz="759459">
              <a:defRPr sz="10304"/>
            </a:pPr>
            <a:r>
              <a:t>sudo apt-get install qemu-system</a:t>
            </a:r>
          </a:p>
        </p:txBody>
      </p:sp>
      <p:sp>
        <p:nvSpPr>
          <p:cNvPr id="130" name="Function:…"/>
          <p:cNvSpPr txBox="1">
            <a:spLocks noGrp="1"/>
          </p:cNvSpPr>
          <p:nvPr>
            <p:ph type="subTitle" sz="quarter" idx="1"/>
          </p:nvPr>
        </p:nvSpPr>
        <p:spPr>
          <a:prstGeom prst="rect">
            <a:avLst/>
          </a:prstGeom>
        </p:spPr>
        <p:txBody>
          <a:bodyPr/>
          <a:lstStyle/>
          <a:p>
            <a:r>
              <a:t>Function:</a:t>
            </a:r>
          </a:p>
          <a:p>
            <a:r>
              <a:t>To install all the files for QEMU emulator upon which XV6 will be run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 name="xv6_installation_4Aug2018_log6.png" descr="xv6_installation_4Aug2018_log6.png"/>
          <p:cNvPicPr>
            <a:picLocks noGrp="1" noChangeAspect="1"/>
          </p:cNvPicPr>
          <p:nvPr>
            <p:ph type="pic" idx="13"/>
          </p:nvPr>
        </p:nvPicPr>
        <p:blipFill rotWithShape="1">
          <a:blip r:embed="rId2">
            <a:extLst/>
          </a:blip>
          <a:srcRect b="4957"/>
          <a:stretch/>
        </p:blipFill>
        <p:spPr>
          <a:xfrm>
            <a:off x="0" y="0"/>
            <a:ext cx="24384000" cy="13036062"/>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ommands Used:…"/>
          <p:cNvSpPr txBox="1">
            <a:spLocks noGrp="1"/>
          </p:cNvSpPr>
          <p:nvPr>
            <p:ph type="ctrTitle"/>
          </p:nvPr>
        </p:nvSpPr>
        <p:spPr>
          <a:prstGeom prst="rect">
            <a:avLst/>
          </a:prstGeom>
        </p:spPr>
        <p:txBody>
          <a:bodyPr anchor="t"/>
          <a:lstStyle/>
          <a:p>
            <a:r>
              <a:t>Commands Used:</a:t>
            </a:r>
          </a:p>
          <a:p>
            <a:r>
              <a:t>sudo apt install git</a:t>
            </a:r>
          </a:p>
        </p:txBody>
      </p:sp>
      <p:sp>
        <p:nvSpPr>
          <p:cNvPr id="135" name="Function:…"/>
          <p:cNvSpPr txBox="1">
            <a:spLocks noGrp="1"/>
          </p:cNvSpPr>
          <p:nvPr>
            <p:ph type="subTitle" sz="half" idx="1"/>
          </p:nvPr>
        </p:nvSpPr>
        <p:spPr>
          <a:xfrm>
            <a:off x="2387600" y="7073900"/>
            <a:ext cx="19621500" cy="3911678"/>
          </a:xfrm>
          <a:prstGeom prst="rect">
            <a:avLst/>
          </a:prstGeom>
        </p:spPr>
        <p:txBody>
          <a:bodyPr/>
          <a:lstStyle/>
          <a:p>
            <a:r>
              <a:t>Function:</a:t>
            </a:r>
          </a:p>
          <a:p>
            <a:r>
              <a:t>git function allows users to access git repositories on GitHub. Here it is used to clone the one source git repository of xv6 by MIT and copy them onto the system local storage.</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 name="xv6_installation_4Aug2018_log8.png" descr="xv6_installation_4Aug2018_log8.png"/>
          <p:cNvPicPr>
            <a:picLocks noGrp="1" noChangeAspect="1"/>
          </p:cNvPicPr>
          <p:nvPr>
            <p:ph type="pic" idx="13"/>
          </p:nvPr>
        </p:nvPicPr>
        <p:blipFill rotWithShape="1">
          <a:blip r:embed="rId2">
            <a:extLst/>
          </a:blip>
          <a:srcRect b="4273"/>
          <a:stretch/>
        </p:blipFill>
        <p:spPr>
          <a:xfrm>
            <a:off x="0" y="0"/>
            <a:ext cx="24384000" cy="13129846"/>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Commands Used:…"/>
          <p:cNvSpPr txBox="1">
            <a:spLocks noGrp="1"/>
          </p:cNvSpPr>
          <p:nvPr>
            <p:ph type="ctrTitle"/>
          </p:nvPr>
        </p:nvSpPr>
        <p:spPr>
          <a:prstGeom prst="rect">
            <a:avLst/>
          </a:prstGeom>
        </p:spPr>
        <p:txBody>
          <a:bodyPr anchor="t"/>
          <a:lstStyle/>
          <a:p>
            <a:pPr defTabSz="726440">
              <a:defRPr sz="9856"/>
            </a:pPr>
            <a:r>
              <a:t>Commands Used:</a:t>
            </a:r>
          </a:p>
          <a:p>
            <a:pPr defTabSz="726440">
              <a:defRPr sz="9856"/>
            </a:pPr>
            <a:r>
              <a:t>git clone git://github.com/mit-pdos/xv6-public.git</a:t>
            </a:r>
          </a:p>
        </p:txBody>
      </p:sp>
      <p:sp>
        <p:nvSpPr>
          <p:cNvPr id="140" name="Function:…"/>
          <p:cNvSpPr txBox="1">
            <a:spLocks noGrp="1"/>
          </p:cNvSpPr>
          <p:nvPr>
            <p:ph type="subTitle" sz="half" idx="1"/>
          </p:nvPr>
        </p:nvSpPr>
        <p:spPr>
          <a:xfrm>
            <a:off x="2387600" y="7073900"/>
            <a:ext cx="19621500" cy="3911678"/>
          </a:xfrm>
          <a:prstGeom prst="rect">
            <a:avLst/>
          </a:prstGeom>
        </p:spPr>
        <p:txBody>
          <a:bodyPr/>
          <a:lstStyle/>
          <a:p>
            <a:r>
              <a:t>Function:</a:t>
            </a:r>
          </a:p>
          <a:p>
            <a:r>
              <a:t>To clone the GitHub repository onto the local storage of the system from the specified URL.</a:t>
            </a:r>
          </a:p>
        </p:txBody>
      </p:sp>
    </p:spTree>
  </p:cSld>
  <p:clrMapOvr>
    <a:masterClrMapping/>
  </p:clrMapOvr>
  <p:transition spd="med"/>
</p:sld>
</file>

<file path=ppt/theme/theme1.xml><?xml version="1.0" encoding="utf-8"?>
<a:theme xmlns:a="http://schemas.openxmlformats.org/drawingml/2006/main" name="Gradient">
  <a:themeElements>
    <a:clrScheme name="Gradient">
      <a:dk1>
        <a:srgbClr val="FF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405</Words>
  <Application>Microsoft Office PowerPoint</Application>
  <PresentationFormat>Custom</PresentationFormat>
  <Paragraphs>54</Paragraphs>
  <Slides>22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Helvetica</vt:lpstr>
      <vt:lpstr>Helvetica Light</vt:lpstr>
      <vt:lpstr>Helvetica Neue</vt:lpstr>
      <vt:lpstr>Gradient</vt:lpstr>
      <vt:lpstr>XV6 Installation and Execution</vt:lpstr>
      <vt:lpstr>Hurdles faced during Installation of XV6 and QEMU</vt:lpstr>
      <vt:lpstr>Commands Used: sudo apt-get update</vt:lpstr>
      <vt:lpstr>PowerPoint Presentation</vt:lpstr>
      <vt:lpstr>Commands Used: sudo apt-get install qemu-system</vt:lpstr>
      <vt:lpstr>PowerPoint Presentation</vt:lpstr>
      <vt:lpstr>Commands Used: sudo apt install git</vt:lpstr>
      <vt:lpstr>PowerPoint Presentation</vt:lpstr>
      <vt:lpstr>Commands Used: git clone git://github.com/mit-pdos/xv6-public.git</vt:lpstr>
      <vt:lpstr>PowerPoint Presentation</vt:lpstr>
      <vt:lpstr>Commands Used: QEMU=qemu-system-x86_64</vt:lpstr>
      <vt:lpstr>PowerPoint Presentation</vt:lpstr>
      <vt:lpstr>Commands Used: sudo apt install make</vt:lpstr>
      <vt:lpstr>PowerPoint Presentation</vt:lpstr>
      <vt:lpstr>Commands Used: cd xv6-public make make qemu-nox</vt:lpstr>
      <vt:lpstr>PowerPoint Presentation</vt:lpstr>
      <vt:lpstr>Running XV6 in the Ubuntu terminal</vt:lpstr>
      <vt:lpstr>Commands Used: ls echo &lt;Statement&gt; wc README</vt:lpstr>
      <vt:lpstr>PowerPoint Presentation</vt:lpstr>
      <vt:lpstr>Commands Used: mkdir &lt;folder_name&gt; usertests</vt:lpstr>
      <vt:lpstr>PowerPoint Presentation</vt:lpstr>
      <vt:lpstr>Commands Used: cat README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XV6 Installation and Execution</dc:title>
  <dc:creator>Sumit Agrawal</dc:creator>
  <cp:lastModifiedBy>Sumit Agrawal</cp:lastModifiedBy>
  <cp:revision>2</cp:revision>
  <dcterms:modified xsi:type="dcterms:W3CDTF">2019-03-19T16:51:38Z</dcterms:modified>
</cp:coreProperties>
</file>